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14" r:id="rId1"/>
    <p:sldMasterId id="2147485416" r:id="rId2"/>
  </p:sldMasterIdLst>
  <p:notesMasterIdLst>
    <p:notesMasterId r:id="rId70"/>
  </p:notesMasterIdLst>
  <p:handoutMasterIdLst>
    <p:handoutMasterId r:id="rId71"/>
  </p:handoutMasterIdLst>
  <p:sldIdLst>
    <p:sldId id="793" r:id="rId3"/>
    <p:sldId id="787" r:id="rId4"/>
    <p:sldId id="832" r:id="rId5"/>
    <p:sldId id="833" r:id="rId6"/>
    <p:sldId id="818" r:id="rId7"/>
    <p:sldId id="693" r:id="rId8"/>
    <p:sldId id="839" r:id="rId9"/>
    <p:sldId id="831" r:id="rId10"/>
    <p:sldId id="694" r:id="rId11"/>
    <p:sldId id="814" r:id="rId12"/>
    <p:sldId id="597" r:id="rId13"/>
    <p:sldId id="695" r:id="rId14"/>
    <p:sldId id="719" r:id="rId15"/>
    <p:sldId id="795" r:id="rId16"/>
    <p:sldId id="796" r:id="rId17"/>
    <p:sldId id="797" r:id="rId18"/>
    <p:sldId id="834" r:id="rId19"/>
    <p:sldId id="835" r:id="rId20"/>
    <p:sldId id="741" r:id="rId21"/>
    <p:sldId id="549" r:id="rId22"/>
    <p:sldId id="550" r:id="rId23"/>
    <p:sldId id="551" r:id="rId24"/>
    <p:sldId id="552" r:id="rId25"/>
    <p:sldId id="553" r:id="rId26"/>
    <p:sldId id="554" r:id="rId27"/>
    <p:sldId id="742" r:id="rId28"/>
    <p:sldId id="743" r:id="rId29"/>
    <p:sldId id="801" r:id="rId30"/>
    <p:sldId id="745" r:id="rId31"/>
    <p:sldId id="722" r:id="rId32"/>
    <p:sldId id="723" r:id="rId33"/>
    <p:sldId id="724" r:id="rId34"/>
    <p:sldId id="841" r:id="rId35"/>
    <p:sldId id="820" r:id="rId36"/>
    <p:sldId id="821" r:id="rId37"/>
    <p:sldId id="822" r:id="rId38"/>
    <p:sldId id="823" r:id="rId39"/>
    <p:sldId id="824" r:id="rId40"/>
    <p:sldId id="825" r:id="rId41"/>
    <p:sldId id="826" r:id="rId42"/>
    <p:sldId id="827" r:id="rId43"/>
    <p:sldId id="751" r:id="rId44"/>
    <p:sldId id="842" r:id="rId45"/>
    <p:sldId id="843" r:id="rId46"/>
    <p:sldId id="844" r:id="rId47"/>
    <p:sldId id="845" r:id="rId48"/>
    <p:sldId id="846" r:id="rId49"/>
    <p:sldId id="848" r:id="rId50"/>
    <p:sldId id="849" r:id="rId51"/>
    <p:sldId id="850" r:id="rId52"/>
    <p:sldId id="851" r:id="rId53"/>
    <p:sldId id="768" r:id="rId54"/>
    <p:sldId id="847" r:id="rId55"/>
    <p:sldId id="770" r:id="rId56"/>
    <p:sldId id="779" r:id="rId57"/>
    <p:sldId id="830" r:id="rId58"/>
    <p:sldId id="763" r:id="rId59"/>
    <p:sldId id="852" r:id="rId60"/>
    <p:sldId id="757" r:id="rId61"/>
    <p:sldId id="828" r:id="rId62"/>
    <p:sldId id="778" r:id="rId63"/>
    <p:sldId id="766" r:id="rId64"/>
    <p:sldId id="767" r:id="rId65"/>
    <p:sldId id="781" r:id="rId66"/>
    <p:sldId id="783" r:id="rId67"/>
    <p:sldId id="789" r:id="rId68"/>
    <p:sldId id="794" r:id="rId69"/>
  </p:sldIdLst>
  <p:sldSz cx="9144000" cy="6858000" type="overhead"/>
  <p:notesSz cx="6858000" cy="9144000"/>
  <p:custDataLst>
    <p:tags r:id="rId72"/>
  </p:custDataLst>
  <p:defaultTextStyle>
    <a:defPPr>
      <a:defRPr lang="en-US"/>
    </a:defPPr>
    <a:lvl1pPr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5613" indent="-185738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2813" indent="-373063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0013" indent="-558800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7213" indent="-746125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5">
          <p15:clr>
            <a:srgbClr val="A4A3A4"/>
          </p15:clr>
        </p15:guide>
        <p15:guide id="2" orient="horz" pos="2307">
          <p15:clr>
            <a:srgbClr val="A4A3A4"/>
          </p15:clr>
        </p15:guide>
        <p15:guide id="3" pos="868">
          <p15:clr>
            <a:srgbClr val="A4A3A4"/>
          </p15:clr>
        </p15:guide>
        <p15:guide id="4" pos="51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70337" autoAdjust="0"/>
  </p:normalViewPr>
  <p:slideViewPr>
    <p:cSldViewPr snapToGrid="0" snapToObjects="1">
      <p:cViewPr varScale="1">
        <p:scale>
          <a:sx n="40" d="100"/>
          <a:sy n="40" d="100"/>
        </p:scale>
        <p:origin x="1578" y="54"/>
      </p:cViewPr>
      <p:guideLst>
        <p:guide orient="horz" pos="1055"/>
        <p:guide orient="horz" pos="2307"/>
        <p:guide pos="868"/>
        <p:guide pos="5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861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B3B83F2-11D4-40BC-945E-2B516F941DBD}" type="datetime1">
              <a:rPr lang="en-US"/>
              <a:pPr>
                <a:defRPr/>
              </a:pPr>
              <a:t>1/10/2014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861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CD6A6F3-1D16-4D35-AB01-A7E8742FB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53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861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1530FDE-4092-4B0F-9DB4-8C2C5DD20C8C}" type="datetime1">
              <a:rPr lang="en-US"/>
              <a:pPr>
                <a:defRPr/>
              </a:pPr>
              <a:t>1/10/2014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861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81E4492-77D7-4B85-A732-CF9191453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72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2698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269875" algn="l" defTabSz="2698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539750" algn="l" defTabSz="2698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809625" algn="l" defTabSz="2698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079500" algn="l" defTabSz="2698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1350882" algn="l" defTabSz="27017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621058" algn="l" defTabSz="27017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1891234" algn="l" defTabSz="27017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161411" algn="l" defTabSz="27017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And let</a:t>
            </a:r>
            <a:r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 start by discussing how we help buyers make better purchasing decisions. Because before we can truly understand what we do for vendors like you, it</a:t>
            </a:r>
            <a:r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 critical to understand what we do for the buyer community.</a:t>
            </a:r>
          </a:p>
          <a:p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CE0A83-8652-46B3-AAAF-28F0E810ADEC}" type="slidenum">
              <a:rPr lang="en-US" sz="1200" b="1" baseline="-110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sz="1200" b="1" baseline="-1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95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And let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start by discussing how we help buyers make better purchasing decisions. Because before we can truly understand what we do for vendors like you, it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critical to understand what we do for the buyer community.</a:t>
            </a:r>
          </a:p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16E9C1-7046-4D51-8C48-A35F092F50B7}" type="slidenum">
              <a:rPr lang="en-US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54</a:t>
            </a:fld>
            <a:endParaRPr 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143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9393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And let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start by discussing how we help buyers make better purchasing decisions. Because before we can truly understand what we do for vendors like you, it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critical to understand what we do for the buyer community.</a:t>
            </a:r>
          </a:p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993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704A48-CAF7-4D5A-BEC0-907E25DF84F3}" type="slidenum">
              <a:rPr lang="en-US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81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938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4818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And let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start by discussing how we help buyers make better purchasing decisions. Because before we can truly understand what we do for vendors like you, it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critical to understand what we do for the buyer community.</a:t>
            </a:r>
          </a:p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34D7B4-BBBB-4423-85F7-36C0B1030769}" type="slidenum">
              <a:rPr lang="en-US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0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And let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start by discussing how we help buyers make better purchasing decisions. Because before we can truly understand what we do for vendors like you, it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critical to understand what we do for the buyer community.</a:t>
            </a:r>
          </a:p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686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0745378-6DF3-4F68-9181-97656DB3006B}" type="slidenum">
              <a:rPr lang="en-US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115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fld id="{16C60363-5825-4F4F-863C-821A99843A4F}" type="slidenum">
              <a:rPr lang="en-US"/>
              <a:pPr defTabSz="914400" eaLnBrk="1" hangingPunct="1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18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fld id="{9766E686-4F3E-4BB9-B14F-C705DBE50E1E}" type="slidenum">
              <a:rPr lang="en-US"/>
              <a:pPr defTabSz="914400" eaLnBrk="1" hangingPunct="1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99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And let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start by discussing how we help buyers make better purchasing decisions. Because before we can truly understand what we do for vendors like you, it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critical to understand what we do for the buyer community.</a:t>
            </a:r>
          </a:p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80AB78-5F09-4F86-9918-DEF01C655269}" type="slidenum">
              <a:rPr lang="en-US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42</a:t>
            </a:fld>
            <a:endParaRPr 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56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And let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start by discussing how we help buyers make better purchasing decisions. Because before we can truly understand what we do for vendors like you, it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critical to understand what we do for the buyer community.</a:t>
            </a:r>
          </a:p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967045-8EF5-4E1F-8F1C-71EE34CCA7F5}" type="slidenum">
              <a:rPr lang="en-US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50</a:t>
            </a:fld>
            <a:endParaRPr 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24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anose="020B0600070205080204" pitchFamily="34" charset="-128"/>
              </a:rPr>
              <a:t>And let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start by discussing how we help buyers make better purchasing decisions. Because before we can truly understand what we do for vendors like you, it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s critical to understand what we do for the buyer community.</a:t>
            </a:r>
          </a:p>
          <a:p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967045-8EF5-4E1F-8F1C-71EE34CCA7F5}" type="slidenum">
              <a:rPr lang="en-US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52</a:t>
            </a:fld>
            <a:endParaRPr 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BFFBC99-6563-4B4F-82A6-0F1CAE7D1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8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C44940-00C1-45B7-923D-B0ED411E5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5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1CDF7C-18C4-455D-A21B-4F6C93708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4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10F2F9-1FB0-4ACE-8E96-C1BD58EAA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1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79FA5B-5DCD-4F54-ACE4-76E018B32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8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04688D-9E81-4F7A-90D4-CE2A11A05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9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A1D05E-5C2C-4FD3-9DEA-A57F6B79B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54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A9A1CF-5474-4568-A0F5-8D9D797A5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52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439DEF-6B58-497E-86D7-6290ABA0A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1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7B33FF-4298-4BE7-8258-E48FD0C1C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62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19007E-FA25-402C-B5E2-81D77A9EF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79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DB573A2-9432-4106-9D55-045C01D1F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65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83871C-48EF-430E-8F05-2DEAB366E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5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F761025-DDC3-4295-ABF7-069BABD71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9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10475" y="6573838"/>
            <a:ext cx="13001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35" tIns="27018" rIns="54035" bIns="270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800" smtClean="0">
                <a:solidFill>
                  <a:srgbClr val="FBFCFF"/>
                </a:solidFill>
              </a:rPr>
              <a:t>© 2011 Brightcove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520634"/>
            <a:ext cx="7645400" cy="10191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12738" y="6502400"/>
            <a:ext cx="357187" cy="365125"/>
          </a:xfrm>
        </p:spPr>
        <p:txBody>
          <a:bodyPr/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422FD5-C472-4B1A-8B6F-09284A80590E}" type="slidenum">
              <a:rPr lang="en-US"/>
              <a:pPr>
                <a:defRPr/>
              </a:pPr>
              <a:t>‹#›</a:t>
            </a:fld>
            <a:r>
              <a:rPr lang="en-US"/>
              <a:t> |</a:t>
            </a: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8013" y="6502400"/>
            <a:ext cx="2895600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800">
                <a:solidFill>
                  <a:srgbClr val="FBFCFF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51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52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53400" y="6253163"/>
            <a:ext cx="990600" cy="457200"/>
          </a:xfrm>
        </p:spPr>
        <p:txBody>
          <a:bodyPr/>
          <a:lstStyle>
            <a:lvl1pPr algn="r" eaLnBrk="0" hangingPunct="0">
              <a:defRPr sz="1400"/>
            </a:lvl1pPr>
          </a:lstStyle>
          <a:p>
            <a:pPr>
              <a:defRPr/>
            </a:pPr>
            <a:fld id="{F8D25764-EB99-42A0-AD23-B67EE2B52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434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53400" y="6253163"/>
            <a:ext cx="9906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B8E8696-1B67-4AE8-A008-A2EAE9F55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4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98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0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88900"/>
            <a:ext cx="5969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7" name="Straight Connector 8"/>
          <p:cNvCxnSpPr>
            <a:cxnSpLocks noChangeShapeType="1"/>
          </p:cNvCxnSpPr>
          <p:nvPr userDrawn="1"/>
        </p:nvCxnSpPr>
        <p:spPr bwMode="auto">
          <a:xfrm>
            <a:off x="292100" y="368300"/>
            <a:ext cx="3860800" cy="0"/>
          </a:xfrm>
          <a:prstGeom prst="line">
            <a:avLst/>
          </a:prstGeom>
          <a:noFill/>
          <a:ln w="25400">
            <a:solidFill>
              <a:srgbClr val="F79646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8" name="Straight Connector 9"/>
          <p:cNvCxnSpPr>
            <a:cxnSpLocks noChangeShapeType="1"/>
          </p:cNvCxnSpPr>
          <p:nvPr userDrawn="1"/>
        </p:nvCxnSpPr>
        <p:spPr bwMode="auto">
          <a:xfrm>
            <a:off x="4978400" y="368300"/>
            <a:ext cx="3860800" cy="0"/>
          </a:xfrm>
          <a:prstGeom prst="line">
            <a:avLst/>
          </a:prstGeom>
          <a:noFill/>
          <a:ln w="25400">
            <a:solidFill>
              <a:srgbClr val="F79646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"/>
          <p:cNvSpPr txBox="1">
            <a:spLocks noChangeArrowheads="1"/>
          </p:cNvSpPr>
          <p:nvPr userDrawn="1"/>
        </p:nvSpPr>
        <p:spPr bwMode="auto">
          <a:xfrm>
            <a:off x="6553200" y="406400"/>
            <a:ext cx="2290763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400" dirty="0" smtClean="0">
                <a:solidFill>
                  <a:srgbClr val="A6A6A6"/>
                </a:solidFill>
              </a:rPr>
              <a:t>@</a:t>
            </a:r>
            <a:r>
              <a:rPr lang="en-US" sz="1400" dirty="0" err="1" smtClean="0">
                <a:solidFill>
                  <a:srgbClr val="A6A6A6"/>
                </a:solidFill>
              </a:rPr>
              <a:t>JoePulizzi</a:t>
            </a:r>
            <a:r>
              <a:rPr lang="en-US" sz="1400" dirty="0" smtClean="0">
                <a:solidFill>
                  <a:srgbClr val="A6A6A6"/>
                </a:solidFill>
              </a:rPr>
              <a:t/>
            </a:r>
            <a:br>
              <a:rPr lang="en-US" sz="1400" dirty="0" smtClean="0">
                <a:solidFill>
                  <a:srgbClr val="A6A6A6"/>
                </a:solidFill>
              </a:rPr>
            </a:br>
            <a:endParaRPr lang="en-US" sz="1400" dirty="0" smtClean="0">
              <a:solidFill>
                <a:srgbClr val="A6A6A6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42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0FD2623-5EA1-4E50-AC1D-9B8199E39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46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440F17A-9391-4B39-BA9E-89F92D742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5" r:id="rId1"/>
    <p:sldLayoutId id="2147485536" r:id="rId2"/>
    <p:sldLayoutId id="2147485537" r:id="rId3"/>
    <p:sldLayoutId id="2147485538" r:id="rId4"/>
    <p:sldLayoutId id="2147485539" r:id="rId5"/>
    <p:sldLayoutId id="2147485540" r:id="rId6"/>
    <p:sldLayoutId id="2147485541" r:id="rId7"/>
    <p:sldLayoutId id="2147485542" r:id="rId8"/>
    <p:sldLayoutId id="2147485543" r:id="rId9"/>
    <p:sldLayoutId id="2147485544" r:id="rId10"/>
    <p:sldLayoutId id="2147485545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ailto:joe@contentinstitute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5350" y="5259388"/>
            <a:ext cx="4217988" cy="1174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85" y="881180"/>
            <a:ext cx="3444652" cy="509564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1601" y="1600259"/>
            <a:ext cx="4595711" cy="1470025"/>
          </a:xfrm>
        </p:spPr>
        <p:txBody>
          <a:bodyPr/>
          <a:lstStyle/>
          <a:p>
            <a:pPr algn="l"/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Epic</a:t>
            </a:r>
            <a:r>
              <a:rPr lang="en-US" sz="6000" b="1" dirty="0" smtClean="0">
                <a:solidFill>
                  <a:schemeClr val="accent6"/>
                </a:solidFill>
              </a:rPr>
              <a:t> Content Marketing</a:t>
            </a:r>
            <a:br>
              <a:rPr lang="en-US" sz="6000" b="1" dirty="0" smtClean="0">
                <a:solidFill>
                  <a:schemeClr val="accent6"/>
                </a:solidFill>
              </a:rPr>
            </a:br>
            <a:r>
              <a:rPr lang="en-US" sz="6000" b="1" dirty="0" smtClean="0"/>
              <a:t>Resolutions</a:t>
            </a:r>
            <a:r>
              <a:rPr lang="en-US" sz="6000" dirty="0" smtClean="0">
                <a:solidFill>
                  <a:schemeClr val="accent6"/>
                </a:solidFill>
              </a:rPr>
              <a:t/>
            </a:r>
            <a:br>
              <a:rPr lang="en-US" sz="6000" dirty="0" smtClean="0">
                <a:solidFill>
                  <a:schemeClr val="accent6"/>
                </a:solidFill>
              </a:rPr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dirty="0" smtClean="0">
                <a:solidFill>
                  <a:schemeClr val="accent6"/>
                </a:solidFill>
              </a:rPr>
              <a:t>@</a:t>
            </a:r>
            <a:r>
              <a:rPr lang="en-US" dirty="0" err="1" smtClean="0">
                <a:solidFill>
                  <a:schemeClr val="accent6"/>
                </a:solidFill>
              </a:rPr>
              <a:t>JoePulizzi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617" t="7610" r="63506" b="85921"/>
          <a:stretch/>
        </p:blipFill>
        <p:spPr>
          <a:xfrm>
            <a:off x="499159" y="5449720"/>
            <a:ext cx="4247539" cy="9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34962" y="1495990"/>
            <a:ext cx="8474075" cy="437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6600" b="1" dirty="0" smtClean="0">
                <a:cs typeface="Arial" panose="020B0604020202020204" pitchFamily="34" charset="0"/>
              </a:rPr>
              <a:t>HOMEWORK</a:t>
            </a:r>
            <a:br>
              <a:rPr lang="en-US" sz="6600" b="1" dirty="0" smtClean="0">
                <a:cs typeface="Arial" panose="020B0604020202020204" pitchFamily="34" charset="0"/>
              </a:rPr>
            </a:br>
            <a:r>
              <a:rPr lang="en-US" sz="6600" b="1" dirty="0" smtClean="0">
                <a:solidFill>
                  <a:srgbClr val="EE9000"/>
                </a:solidFill>
                <a:cs typeface="Arial" panose="020B0604020202020204" pitchFamily="34" charset="0"/>
              </a:rPr>
              <a:t/>
            </a:r>
            <a:br>
              <a:rPr lang="en-US" sz="6600" b="1" dirty="0" smtClean="0">
                <a:solidFill>
                  <a:srgbClr val="EE9000"/>
                </a:solidFill>
                <a:cs typeface="Arial" panose="020B0604020202020204" pitchFamily="34" charset="0"/>
              </a:rPr>
            </a:br>
            <a:r>
              <a:rPr lang="en-US" sz="6600" b="1" dirty="0" smtClean="0">
                <a:solidFill>
                  <a:srgbClr val="EE9000"/>
                </a:solidFill>
                <a:cs typeface="Arial" panose="020B0604020202020204" pitchFamily="34" charset="0"/>
              </a:rPr>
              <a:t>The Most Famous Content Marketing Strategy In the World!</a:t>
            </a:r>
            <a:endParaRPr lang="en-US" sz="4400" dirty="0"/>
          </a:p>
        </p:txBody>
      </p:sp>
      <p:sp>
        <p:nvSpPr>
          <p:cNvPr id="3686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E4CC291-1BA9-4362-A029-9B9721C2D8B5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5800" y="763588"/>
            <a:ext cx="77724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4819" name="SmartArt Placeholder 2"/>
          <p:cNvSpPr>
            <a:spLocks noGrp="1"/>
          </p:cNvSpPr>
          <p:nvPr>
            <p:ph type="dgm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11102" r="38399" b="11459"/>
          <a:stretch>
            <a:fillRect/>
          </a:stretch>
        </p:blipFill>
        <p:spPr bwMode="auto">
          <a:xfrm>
            <a:off x="781050" y="-6350"/>
            <a:ext cx="76771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DD4A6AC-10FE-4ECD-8516-52D80601BBA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85800" y="763588"/>
            <a:ext cx="77724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5843" name="SmartArt Placeholder 2"/>
          <p:cNvSpPr>
            <a:spLocks noGrp="1"/>
          </p:cNvSpPr>
          <p:nvPr>
            <p:ph type="dgm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584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F41C8D9-A416-40D4-910B-00361D297324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083" t="12401" r="18993" b="91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457200" y="2646363"/>
            <a:ext cx="84740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8400" b="1">
                <a:solidFill>
                  <a:srgbClr val="EE9000"/>
                </a:solidFill>
                <a:cs typeface="Arial" panose="020B0604020202020204" pitchFamily="34" charset="0"/>
              </a:rPr>
              <a:t>Show Me the Research!</a:t>
            </a:r>
            <a:endParaRPr lang="en-US" sz="6000"/>
          </a:p>
        </p:txBody>
      </p:sp>
      <p:sp>
        <p:nvSpPr>
          <p:cNvPr id="3686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E4CC291-1BA9-4362-A029-9B9721C2D8B5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1020" y="5928852"/>
            <a:ext cx="2840417" cy="6662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326923" y="6225733"/>
            <a:ext cx="3258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b="1" dirty="0"/>
              <a:t>http://bitly.com/cm-research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688" t="25883" r="46993" b="14955"/>
          <a:stretch/>
        </p:blipFill>
        <p:spPr>
          <a:xfrm>
            <a:off x="2122510" y="865240"/>
            <a:ext cx="4901381" cy="47528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517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726" y="753055"/>
            <a:ext cx="874579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endParaRPr lang="en-US" sz="4800" dirty="0">
              <a:latin typeface="Arial"/>
              <a:cs typeface="Arial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en-US" sz="4800" dirty="0">
              <a:latin typeface="Arial"/>
              <a:cs typeface="Arial"/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en-US" sz="4800" dirty="0">
                <a:latin typeface="Arial"/>
                <a:cs typeface="Arial"/>
              </a:rPr>
              <a:t>Just </a:t>
            </a:r>
            <a:r>
              <a:rPr lang="en-US" sz="5400" b="1" dirty="0">
                <a:solidFill>
                  <a:schemeClr val="accent6"/>
                </a:solidFill>
                <a:latin typeface="Arial"/>
                <a:cs typeface="Arial"/>
              </a:rPr>
              <a:t>42%</a:t>
            </a:r>
            <a:r>
              <a:rPr lang="en-US" sz="4800" b="1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sz="4800" dirty="0">
                <a:latin typeface="Arial"/>
                <a:cs typeface="Arial"/>
              </a:rPr>
              <a:t>believe their </a:t>
            </a:r>
          </a:p>
          <a:p>
            <a:pPr algn="ctr" eaLnBrk="1" hangingPunct="1">
              <a:defRPr/>
            </a:pPr>
            <a:r>
              <a:rPr lang="en-US" sz="4800" dirty="0">
                <a:latin typeface="Arial"/>
                <a:cs typeface="Arial"/>
              </a:rPr>
              <a:t>content marketing is effective</a:t>
            </a:r>
          </a:p>
          <a:p>
            <a:pPr algn="ctr" eaLnBrk="1" hangingPunct="1">
              <a:defRPr/>
            </a:pPr>
            <a:endParaRPr lang="en-US" sz="6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4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ph on documented content strategy percent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2" y="872613"/>
            <a:ext cx="5514975" cy="49339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3323" y="6110861"/>
            <a:ext cx="2157413" cy="5060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28601" y="6406887"/>
            <a:ext cx="3258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b="1" dirty="0"/>
              <a:t>http://bitly.com/cm-research</a:t>
            </a:r>
          </a:p>
        </p:txBody>
      </p:sp>
    </p:spTree>
    <p:extLst>
      <p:ext uri="{BB962C8B-B14F-4D97-AF65-F5344CB8AC3E}">
        <p14:creationId xmlns:p14="http://schemas.microsoft.com/office/powerpoint/2010/main" val="27818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61025-DDC3-4295-ABF7-069BABD7168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050" name="Picture 2" descr="DocumentedStrategy_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62" y="1026953"/>
            <a:ext cx="3067632" cy="40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2542" y="5506308"/>
            <a:ext cx="5389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http://bitly.com/cmstrategy</a:t>
            </a:r>
          </a:p>
        </p:txBody>
      </p:sp>
    </p:spTree>
    <p:extLst>
      <p:ext uri="{BB962C8B-B14F-4D97-AF65-F5344CB8AC3E}">
        <p14:creationId xmlns:p14="http://schemas.microsoft.com/office/powerpoint/2010/main" val="2542139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D25764-EB99-42A0-AD23-B67EE2B52C7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27" y="0"/>
            <a:ext cx="9359462" cy="65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457200" y="2879725"/>
            <a:ext cx="8305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6600" dirty="0" smtClean="0"/>
              <a:t>Fill a Need &amp;</a:t>
            </a:r>
            <a:br>
              <a:rPr lang="en-US" sz="6600" dirty="0" smtClean="0"/>
            </a:br>
            <a:r>
              <a:rPr lang="en-US" sz="6600" dirty="0" smtClean="0"/>
              <a:t>Find Your Why</a:t>
            </a:r>
            <a:endParaRPr lang="en-US" sz="66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084362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</a:rPr>
              <a:t>Resolution #1</a:t>
            </a:r>
            <a:endParaRPr lang="en-US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5222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43C712-B75A-4E56-8D54-2C77A38749F5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338" y="993775"/>
            <a:ext cx="8718550" cy="45427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6000" b="1" dirty="0" smtClean="0">
                <a:solidFill>
                  <a:schemeClr val="accent6"/>
                </a:solidFill>
                <a:latin typeface="Arial"/>
                <a:cs typeface="Arial"/>
              </a:rPr>
              <a:t>Today</a:t>
            </a:r>
            <a:endParaRPr lang="en-US" sz="6000" b="1" dirty="0">
              <a:solidFill>
                <a:schemeClr val="accent6"/>
              </a:solidFill>
              <a:latin typeface="Arial"/>
              <a:cs typeface="Arial"/>
            </a:endParaRPr>
          </a:p>
          <a:p>
            <a:pPr eaLnBrk="1" hangingPunct="1">
              <a:lnSpc>
                <a:spcPct val="50000"/>
              </a:lnSpc>
              <a:defRPr/>
            </a:pPr>
            <a:endParaRPr lang="en-US" sz="4800" dirty="0"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 typeface="Arial"/>
              <a:buChar char="•"/>
              <a:defRPr/>
            </a:pPr>
            <a:r>
              <a:rPr lang="en-US" sz="4400" dirty="0" smtClean="0">
                <a:latin typeface="Arial"/>
                <a:cs typeface="Arial"/>
              </a:rPr>
              <a:t>A bit of history…</a:t>
            </a:r>
            <a:endParaRPr lang="en-US" sz="4400" b="1" dirty="0"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 typeface="Arial"/>
              <a:buChar char="•"/>
              <a:defRPr/>
            </a:pPr>
            <a:r>
              <a:rPr lang="en-US" sz="4400" dirty="0" smtClean="0">
                <a:latin typeface="Arial"/>
                <a:cs typeface="Arial"/>
              </a:rPr>
              <a:t>A bit of research…</a:t>
            </a:r>
          </a:p>
          <a:p>
            <a:pPr marL="342900" indent="-342900" eaLnBrk="1" hangingPunct="1">
              <a:lnSpc>
                <a:spcPct val="120000"/>
              </a:lnSpc>
              <a:buFont typeface="Arial"/>
              <a:buChar char="•"/>
              <a:defRPr/>
            </a:pPr>
            <a:r>
              <a:rPr lang="en-US" sz="4400" dirty="0" smtClean="0">
                <a:latin typeface="Arial"/>
                <a:cs typeface="Arial"/>
              </a:rPr>
              <a:t>Tangible Steps to Take with Your Content Marketing for 2014</a:t>
            </a:r>
          </a:p>
        </p:txBody>
      </p:sp>
      <p:sp>
        <p:nvSpPr>
          <p:cNvPr id="44035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7C3ACB1-5923-4FB6-96A3-547B49DFA9D4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64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762000"/>
            <a:ext cx="8220075" cy="54181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68BB091-8A30-4655-A56F-32F2FD591343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762000"/>
            <a:ext cx="8220075" cy="54181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>
                  <a:alpha val="76999"/>
                </a:srgbClr>
              </a:gs>
              <a:gs pos="100000">
                <a:srgbClr val="FF932B">
                  <a:alpha val="76999"/>
                </a:srgbClr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2469" name="TextBox 2"/>
          <p:cNvSpPr txBox="1">
            <a:spLocks noChangeArrowheads="1"/>
          </p:cNvSpPr>
          <p:nvPr/>
        </p:nvSpPr>
        <p:spPr bwMode="auto">
          <a:xfrm>
            <a:off x="1330325" y="2547938"/>
            <a:ext cx="69183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Enabling Women to Have More Quality Time with Their Families</a:t>
            </a:r>
          </a:p>
        </p:txBody>
      </p:sp>
      <p:sp>
        <p:nvSpPr>
          <p:cNvPr id="5530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64E941F-F603-4C0C-8881-BC236544DD04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541338"/>
            <a:ext cx="7154863" cy="57197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D4299AF-6663-4DEC-AF66-7C0B538CFF4A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541338"/>
            <a:ext cx="7154863" cy="57197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>
                  <a:alpha val="73999"/>
                </a:srgbClr>
              </a:gs>
              <a:gs pos="100000">
                <a:srgbClr val="FF932B">
                  <a:alpha val="73999"/>
                </a:srgbClr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4515" name="TextBox 3"/>
          <p:cNvSpPr txBox="1">
            <a:spLocks noChangeArrowheads="1"/>
          </p:cNvSpPr>
          <p:nvPr/>
        </p:nvSpPr>
        <p:spPr bwMode="auto">
          <a:xfrm>
            <a:off x="1330325" y="2547938"/>
            <a:ext cx="69183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Enabling Teen Girls to </a:t>
            </a:r>
          </a:p>
          <a:p>
            <a:pPr algn="ctr" eaLnBrk="1" hangingPunct="1">
              <a:defRPr/>
            </a:pP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 More Confident with Their Bodies</a:t>
            </a:r>
          </a:p>
        </p:txBody>
      </p:sp>
      <p:sp>
        <p:nvSpPr>
          <p:cNvPr id="5735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597EFA0-2368-4572-B169-3372F991BEB6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" y="787400"/>
            <a:ext cx="8002588" cy="52117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709CC85-A20C-4692-BE39-818002DA0E5A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" y="787400"/>
            <a:ext cx="8002588" cy="52117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>
                  <a:alpha val="79999"/>
                </a:srgbClr>
              </a:gs>
              <a:gs pos="100000">
                <a:srgbClr val="FF932B">
                  <a:alpha val="79999"/>
                </a:srgbClr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1330325" y="2547938"/>
            <a:ext cx="69183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Helping Men Become Better Men</a:t>
            </a:r>
          </a:p>
        </p:txBody>
      </p:sp>
      <p:sp>
        <p:nvSpPr>
          <p:cNvPr id="593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5FD33CD-C848-4554-8092-80C7628EB431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8301" r="14441" b="14503"/>
          <a:stretch>
            <a:fillRect/>
          </a:stretch>
        </p:blipFill>
        <p:spPr bwMode="auto">
          <a:xfrm>
            <a:off x="104775" y="571500"/>
            <a:ext cx="893445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70D8365-A433-4C83-91A0-B5DD926A2A42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8301" r="14441" b="14503"/>
          <a:stretch>
            <a:fillRect/>
          </a:stretch>
        </p:blipFill>
        <p:spPr bwMode="auto">
          <a:xfrm>
            <a:off x="104775" y="571500"/>
            <a:ext cx="893445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>
                  <a:alpha val="76999"/>
                </a:srgbClr>
              </a:gs>
              <a:gs pos="100000">
                <a:srgbClr val="FF932B">
                  <a:alpha val="76999"/>
                </a:srgbClr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30325" y="2185988"/>
            <a:ext cx="69183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Help Engineers Answer the Most Challenging Industrial Solder Questions</a:t>
            </a:r>
          </a:p>
        </p:txBody>
      </p:sp>
      <p:sp>
        <p:nvSpPr>
          <p:cNvPr id="61447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6E66A2A-6AD3-4A4E-8F71-943064467E95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_s190471"/>
          <p:cNvSpPr>
            <a:spLocks noChangeArrowheads="1"/>
          </p:cNvSpPr>
          <p:nvPr/>
        </p:nvSpPr>
        <p:spPr bwMode="auto">
          <a:xfrm>
            <a:off x="6446838" y="1893888"/>
            <a:ext cx="18589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3600"/>
              <a:t>Search Engine </a:t>
            </a:r>
            <a:br>
              <a:rPr lang="en-US" sz="3600"/>
            </a:br>
            <a:r>
              <a:rPr lang="en-US" sz="3600"/>
              <a:t>Optimization</a:t>
            </a:r>
          </a:p>
        </p:txBody>
      </p:sp>
      <p:sp>
        <p:nvSpPr>
          <p:cNvPr id="31747" name="_s190472"/>
          <p:cNvSpPr>
            <a:spLocks noChangeArrowheads="1"/>
          </p:cNvSpPr>
          <p:nvPr/>
        </p:nvSpPr>
        <p:spPr bwMode="auto">
          <a:xfrm>
            <a:off x="3581400" y="4587875"/>
            <a:ext cx="185896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4000"/>
              <a:t>Lead</a:t>
            </a:r>
            <a:br>
              <a:rPr lang="en-US" sz="4000"/>
            </a:br>
            <a:r>
              <a:rPr lang="en-US" sz="4000"/>
              <a:t>Generation</a:t>
            </a:r>
          </a:p>
        </p:txBody>
      </p:sp>
      <p:sp>
        <p:nvSpPr>
          <p:cNvPr id="31748" name="_s190473"/>
          <p:cNvSpPr>
            <a:spLocks noChangeArrowheads="1"/>
          </p:cNvSpPr>
          <p:nvPr/>
        </p:nvSpPr>
        <p:spPr bwMode="auto">
          <a:xfrm>
            <a:off x="1066800" y="1970088"/>
            <a:ext cx="185896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4000"/>
              <a:t>Social Media</a:t>
            </a:r>
          </a:p>
        </p:txBody>
      </p:sp>
      <p:pic>
        <p:nvPicPr>
          <p:cNvPr id="31749" name="Picture 6" descr="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57588"/>
            <a:ext cx="22050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 descr="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5386">
            <a:off x="3495675" y="1035051"/>
            <a:ext cx="21685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30371">
            <a:off x="5979318" y="3723482"/>
            <a:ext cx="210661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95575" y="3557588"/>
            <a:ext cx="3971925" cy="5842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INDIUM CONTENT</a:t>
            </a:r>
          </a:p>
        </p:txBody>
      </p:sp>
      <p:sp>
        <p:nvSpPr>
          <p:cNvPr id="3175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E9E8CED-93BE-4D5E-A6AA-66A41FC06790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8466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457200" y="2879725"/>
            <a:ext cx="83058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dirty="0" smtClean="0"/>
              <a:t>Create a Content Marketing Mission</a:t>
            </a:r>
            <a:endParaRPr lang="en-US" sz="5400" dirty="0"/>
          </a:p>
        </p:txBody>
      </p:sp>
      <p:sp>
        <p:nvSpPr>
          <p:cNvPr id="6246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D5D8304-BF66-43B1-978F-A79FC8C4C2B0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1084362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</a:rPr>
              <a:t>Resolution #2</a:t>
            </a:r>
            <a:endParaRPr lang="en-US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34962" y="2248157"/>
            <a:ext cx="8474075" cy="22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6600" b="1" dirty="0" smtClean="0">
                <a:solidFill>
                  <a:srgbClr val="EE9000"/>
                </a:solidFill>
                <a:cs typeface="Arial" panose="020B0604020202020204" pitchFamily="34" charset="0"/>
              </a:rPr>
              <a:t>The ONE Key to a Successful Presentation?</a:t>
            </a:r>
            <a:endParaRPr lang="en-US" sz="4400" dirty="0"/>
          </a:p>
        </p:txBody>
      </p:sp>
      <p:sp>
        <p:nvSpPr>
          <p:cNvPr id="3686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E4CC291-1BA9-4362-A029-9B9721C2D8B5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7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mtClean="0"/>
              <a:t>Why?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6639" r="16618" b="11459"/>
          <a:stretch>
            <a:fillRect/>
          </a:stretch>
        </p:blipFill>
        <p:spPr bwMode="auto">
          <a:xfrm>
            <a:off x="457200" y="457200"/>
            <a:ext cx="8305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583FC08-433B-4717-BAE9-79A781C7766E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mtClean="0"/>
              <a:t>Why?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6639" r="16618" b="11459"/>
          <a:stretch>
            <a:fillRect/>
          </a:stretch>
        </p:blipFill>
        <p:spPr bwMode="auto">
          <a:xfrm>
            <a:off x="5600700" y="4248150"/>
            <a:ext cx="30861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449263"/>
            <a:ext cx="7467600" cy="3416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i="1" dirty="0">
                <a:latin typeface="Arial" charset="0"/>
              </a:rPr>
              <a:t>Welcome to Inc.com, the place where entrepreneurs and business owners can find useful information, advice, insights, resources and inspiration for running and growing their businesses.</a:t>
            </a:r>
            <a:r>
              <a:rPr lang="en-US" sz="3600" dirty="0">
                <a:latin typeface="Arial" charset="0"/>
              </a:rPr>
              <a:t>  </a:t>
            </a:r>
          </a:p>
        </p:txBody>
      </p:sp>
      <p:sp>
        <p:nvSpPr>
          <p:cNvPr id="65543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ED95185-2396-4D7A-A9C6-5B6FC2851911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mtClean="0"/>
              <a:t>Why?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6639" r="16618" b="11459"/>
          <a:stretch>
            <a:fillRect/>
          </a:stretch>
        </p:blipFill>
        <p:spPr bwMode="auto">
          <a:xfrm>
            <a:off x="5600700" y="4248150"/>
            <a:ext cx="30861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449263"/>
            <a:ext cx="7467600" cy="3416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i="1" dirty="0">
                <a:latin typeface="Arial" charset="0"/>
              </a:rPr>
              <a:t>Welcome to Inc.com, the place where entrepreneurs and business owners can find useful information, advice, insights, resources and inspiration for running and growing their businesses.</a:t>
            </a:r>
            <a:r>
              <a:rPr lang="en-US" sz="3600" dirty="0">
                <a:latin typeface="Arial" charset="0"/>
              </a:rPr>
              <a:t> 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4311650"/>
            <a:ext cx="4841875" cy="1816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sz="3600" i="1"/>
            </a:lvl1pPr>
          </a:lstStyle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" charset="0"/>
              </a:rPr>
              <a:t>Core Target Audience</a:t>
            </a: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" charset="0"/>
              </a:rPr>
              <a:t>What Will Be Delivered</a:t>
            </a: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" charset="0"/>
              </a:rPr>
              <a:t>The Outcome for the Audience</a:t>
            </a:r>
          </a:p>
        </p:txBody>
      </p:sp>
      <p:sp>
        <p:nvSpPr>
          <p:cNvPr id="6656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204A2E6-12CF-44AB-921B-203721C2AC20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457200" y="2879725"/>
            <a:ext cx="8305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dirty="0" smtClean="0"/>
              <a:t>Publicly Answer Your Customers Questions</a:t>
            </a:r>
            <a:endParaRPr lang="en-US" sz="5400" dirty="0"/>
          </a:p>
        </p:txBody>
      </p:sp>
      <p:sp>
        <p:nvSpPr>
          <p:cNvPr id="675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5EE77BE-E07A-4694-B266-4C1352A44D69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1084362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</a:rPr>
              <a:t>Resolution #3</a:t>
            </a:r>
            <a:endParaRPr lang="en-US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208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1143000"/>
          </a:xfrm>
        </p:spPr>
        <p:txBody>
          <a:bodyPr/>
          <a:lstStyle/>
          <a:p>
            <a:r>
              <a:rPr lang="en-US" sz="3600" smtClean="0"/>
              <a:t>Marcus Sheridan</a:t>
            </a:r>
            <a:br>
              <a:rPr lang="en-US" sz="3600" smtClean="0"/>
            </a:br>
            <a:r>
              <a:rPr lang="en-US" sz="3600" smtClean="0"/>
              <a:t>CEO, River Pools &amp; Spas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/>
          <a:srcRect l="19604" t="14536" r="19151" b="12650"/>
          <a:stretch>
            <a:fillRect/>
          </a:stretch>
        </p:blipFill>
        <p:spPr bwMode="auto">
          <a:xfrm>
            <a:off x="1428750" y="1924050"/>
            <a:ext cx="6516688" cy="4356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2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mtClean="0"/>
              <a:t>2007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$4.5 million in Sales</a:t>
            </a:r>
          </a:p>
          <a:p>
            <a:r>
              <a:rPr lang="en-US" smtClean="0"/>
              <a:t>$250,000 advertising spend</a:t>
            </a:r>
          </a:p>
        </p:txBody>
      </p:sp>
      <p:pic>
        <p:nvPicPr>
          <p:cNvPr id="50180" name="Picture 2" descr="http://www.stonescapesdesignmd.com/images/log-RPSp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701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7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mtClean="0"/>
              <a:t>2007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192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$4.5 million in Sales</a:t>
            </a:r>
          </a:p>
          <a:p>
            <a:r>
              <a:rPr lang="en-US" smtClean="0"/>
              <a:t>$250,000 advertising spend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Sold more fiberglass swimming pools than any other pool retailer in North America.</a:t>
            </a:r>
          </a:p>
          <a:p>
            <a:r>
              <a:rPr lang="en-US" smtClean="0"/>
              <a:t>$40,000 in advertising spend</a:t>
            </a:r>
          </a:p>
          <a:p>
            <a:r>
              <a:rPr lang="en-US" smtClean="0"/>
              <a:t>Won 15% more bids</a:t>
            </a:r>
          </a:p>
          <a:p>
            <a:r>
              <a:rPr lang="en-US" smtClean="0"/>
              <a:t>Cut sales cycle in half.</a:t>
            </a:r>
          </a:p>
        </p:txBody>
      </p:sp>
      <p:sp>
        <p:nvSpPr>
          <p:cNvPr id="51204" name="Title 1"/>
          <p:cNvSpPr txBox="1">
            <a:spLocks/>
          </p:cNvSpPr>
          <p:nvPr/>
        </p:nvSpPr>
        <p:spPr bwMode="auto">
          <a:xfrm>
            <a:off x="457200" y="2514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4400">
                <a:solidFill>
                  <a:schemeClr val="tx2"/>
                </a:solidFill>
              </a:rPr>
              <a:t>2011</a:t>
            </a:r>
          </a:p>
        </p:txBody>
      </p:sp>
      <p:pic>
        <p:nvPicPr>
          <p:cNvPr id="51205" name="Picture 2" descr="http://www.stonescapesdesignmd.com/images/log-RPSp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701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6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/>
          <a:srcRect l="12689" t="10812" r="14355" b="6845"/>
          <a:stretch>
            <a:fillRect/>
          </a:stretch>
        </p:blipFill>
        <p:spPr bwMode="auto">
          <a:xfrm>
            <a:off x="0" y="1022350"/>
            <a:ext cx="9144000" cy="58023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5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4" descr="River Pools Web Traffic Mach09-August11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00200"/>
            <a:ext cx="8659813" cy="4525963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75,000 visits per month</a:t>
            </a:r>
          </a:p>
        </p:txBody>
      </p:sp>
    </p:spTree>
    <p:extLst>
      <p:ext uri="{BB962C8B-B14F-4D97-AF65-F5344CB8AC3E}">
        <p14:creationId xmlns:p14="http://schemas.microsoft.com/office/powerpoint/2010/main" val="26052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Yep, David vs. Goliath is Real</a:t>
            </a:r>
          </a:p>
        </p:txBody>
      </p:sp>
      <p:pic>
        <p:nvPicPr>
          <p:cNvPr id="23555" name="Content Placeholder 4" descr="DavidvGoliathKeywords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01800"/>
            <a:ext cx="8229600" cy="46990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0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D25764-EB99-42A0-AD23-B67EE2B52C7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 descr="Expectations - a poem by Poo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81763"/>
            <a:ext cx="2722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 courtesy of </a:t>
            </a:r>
            <a:r>
              <a:rPr lang="en-US" sz="1400" i="1" dirty="0" err="1" smtClean="0"/>
              <a:t>Pooky</a:t>
            </a:r>
            <a:r>
              <a:rPr lang="en-US" sz="1400" i="1" dirty="0" smtClean="0"/>
              <a:t> Poetry</a:t>
            </a:r>
            <a:endParaRPr lang="en-US" sz="1400" i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1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044" r="48405" b="9036"/>
          <a:stretch/>
        </p:blipFill>
        <p:spPr>
          <a:xfrm>
            <a:off x="1103057" y="634181"/>
            <a:ext cx="6667501" cy="610019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162049" y="4105172"/>
            <a:ext cx="5663381" cy="101763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355" t="7284" r="19420" b="6562"/>
          <a:stretch/>
        </p:blipFill>
        <p:spPr>
          <a:xfrm>
            <a:off x="887361" y="811161"/>
            <a:ext cx="7521677" cy="58578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3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457200" y="2879725"/>
            <a:ext cx="8305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dirty="0" smtClean="0"/>
              <a:t>Subscribers:</a:t>
            </a:r>
            <a:br>
              <a:rPr lang="en-US" sz="5400" dirty="0" smtClean="0"/>
            </a:br>
            <a:r>
              <a:rPr lang="en-US" sz="5400" dirty="0" smtClean="0"/>
              <a:t>Build It or Buy It</a:t>
            </a:r>
            <a:endParaRPr lang="en-US" sz="5400" dirty="0"/>
          </a:p>
        </p:txBody>
      </p:sp>
      <p:sp>
        <p:nvSpPr>
          <p:cNvPr id="7373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D1A561C-362B-47EE-A02F-9E8C43FBCDBF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1084362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</a:rPr>
              <a:t>Resolution #4</a:t>
            </a:r>
            <a:endParaRPr lang="en-US" sz="6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61025-DDC3-4295-ABF7-069BABD7168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16" t="12417" r="13970" b="5626"/>
          <a:stretch/>
        </p:blipFill>
        <p:spPr>
          <a:xfrm>
            <a:off x="0" y="1013645"/>
            <a:ext cx="9188741" cy="57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18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61025-DDC3-4295-ABF7-069BABD7168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5122" name="Picture 2" descr="kraft-food-and-family-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36" y="1038533"/>
            <a:ext cx="5196348" cy="51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58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61025-DDC3-4295-ABF7-069BABD7168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706" t="9223" r="20416" b="4860"/>
          <a:stretch/>
        </p:blipFill>
        <p:spPr>
          <a:xfrm>
            <a:off x="176981" y="0"/>
            <a:ext cx="8686800" cy="70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72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457200" y="2646363"/>
            <a:ext cx="8474075" cy="243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5400" b="1" dirty="0" smtClean="0">
                <a:solidFill>
                  <a:srgbClr val="EE9000"/>
                </a:solidFill>
                <a:cs typeface="Arial" panose="020B0604020202020204" pitchFamily="34" charset="0"/>
              </a:rPr>
              <a:t>What’s the difference between those who subscribe to my content and those that don’t?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27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sendgrid.com/blog/wp-content/uploads/2012/12/Screen-Shot-2012-12-20-at-2.08.08-PM-300x2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55" y="859873"/>
            <a:ext cx="5756275" cy="552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484" y="6418918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 courtesy sendgrid.com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92609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D25764-EB99-42A0-AD23-B67EE2B52C7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170" name="Picture 2" descr="http://www.dolica.com/product_images/uploaded_images/adorama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44" y="972747"/>
            <a:ext cx="6007751" cy="141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28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D25764-EB99-42A0-AD23-B67EE2B52C7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897" t="7606" r="25070" b="8829"/>
          <a:stretch/>
        </p:blipFill>
        <p:spPr>
          <a:xfrm>
            <a:off x="2259321" y="2766139"/>
            <a:ext cx="4625357" cy="3812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170" name="Picture 2" descr="http://www.dolica.com/product_images/uploaded_images/adorama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44" y="972747"/>
            <a:ext cx="6007751" cy="141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95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34962" y="2248157"/>
            <a:ext cx="8474075" cy="22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6600" b="1" dirty="0" smtClean="0">
                <a:solidFill>
                  <a:srgbClr val="EE9000"/>
                </a:solidFill>
                <a:cs typeface="Arial" panose="020B0604020202020204" pitchFamily="34" charset="0"/>
              </a:rPr>
              <a:t>The Original Content Marketing Program?</a:t>
            </a:r>
            <a:endParaRPr lang="en-US" sz="4400" dirty="0"/>
          </a:p>
        </p:txBody>
      </p:sp>
      <p:sp>
        <p:nvSpPr>
          <p:cNvPr id="3686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E4CC291-1BA9-4362-A029-9B9721C2D8B5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87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381000" y="1994822"/>
            <a:ext cx="83058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dirty="0" smtClean="0"/>
              <a:t>HOMEWORK: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dirty="0" smtClean="0"/>
              <a:t>Active Community of Subscribers in Your Niche</a:t>
            </a:r>
          </a:p>
        </p:txBody>
      </p:sp>
      <p:sp>
        <p:nvSpPr>
          <p:cNvPr id="7987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579D1CF-B936-40B4-943C-92E7C6DBE6F7}" type="slidenum">
              <a:rPr lang="en-US" smtClean="0"/>
              <a:pPr/>
              <a:t>50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4302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thefutureorganization.com/wp-content/uploads/2010/03/20build-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93" y="1651715"/>
            <a:ext cx="6136046" cy="364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988" y="6459171"/>
            <a:ext cx="372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 courtesy of thefutureorganization.com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4160982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457200" y="2879725"/>
            <a:ext cx="8305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dirty="0" smtClean="0"/>
              <a:t>Building Audience with Influencers</a:t>
            </a:r>
            <a:endParaRPr lang="en-US" sz="5400" dirty="0"/>
          </a:p>
        </p:txBody>
      </p:sp>
      <p:sp>
        <p:nvSpPr>
          <p:cNvPr id="7987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579D1CF-B936-40B4-943C-92E7C6DBE6F7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 rotWithShape="1">
          <a:blip r:embed="rId2"/>
          <a:srcRect l="8724" t="12715" r="41112" b="6251"/>
          <a:stretch/>
        </p:blipFill>
        <p:spPr bwMode="auto">
          <a:xfrm>
            <a:off x="1371600" y="609600"/>
            <a:ext cx="6526213" cy="5927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6A90409-5613-4706-AA50-7660B7C62097}" type="slidenum">
              <a:rPr lang="en-US" smtClean="0"/>
              <a:pPr/>
              <a:t>53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37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457200" y="2879725"/>
            <a:ext cx="8305800" cy="1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70000"/>
              </a:lnSpc>
              <a:defRPr sz="6600" b="1">
                <a:solidFill>
                  <a:srgbClr val="EE9000"/>
                </a:solidFill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The Social </a:t>
            </a:r>
            <a:r>
              <a:rPr lang="en-US" dirty="0" smtClean="0"/>
              <a:t>Media</a:t>
            </a:r>
            <a:br>
              <a:rPr lang="en-US" dirty="0" smtClean="0"/>
            </a:br>
            <a:r>
              <a:rPr lang="en-US" dirty="0" smtClean="0"/>
              <a:t>4-1-1 </a:t>
            </a:r>
            <a:r>
              <a:rPr lang="en-US" dirty="0"/>
              <a:t>Plan</a:t>
            </a:r>
          </a:p>
        </p:txBody>
      </p:sp>
      <p:sp>
        <p:nvSpPr>
          <p:cNvPr id="8294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CCD6128-455D-4599-8D37-6FF2D3445CD2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563813"/>
            <a:ext cx="9144000" cy="1809750"/>
          </a:xfrm>
          <a:prstGeom prst="rect">
            <a:avLst/>
          </a:prstGeom>
          <a:gradFill rotWithShape="1">
            <a:gsLst>
              <a:gs pos="0">
                <a:srgbClr val="FFB977"/>
              </a:gs>
              <a:gs pos="100000">
                <a:srgbClr val="FF932B"/>
              </a:gs>
            </a:gsLst>
            <a:lin ang="54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915346"/>
            <a:ext cx="91439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  -  1  -  1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6472238" y="1684338"/>
            <a:ext cx="2166937" cy="1230312"/>
          </a:xfrm>
          <a:prstGeom prst="cloudCallou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</a:rPr>
              <a:t>Sales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2093913" y="4968875"/>
            <a:ext cx="4956175" cy="1431925"/>
          </a:xfrm>
          <a:prstGeom prst="cloudCallout">
            <a:avLst>
              <a:gd name="adj1" fmla="val 2500"/>
              <a:gd name="adj2" fmla="val -11344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</a:rPr>
              <a:t>Content Marketing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60363" y="500063"/>
            <a:ext cx="4211637" cy="2117725"/>
          </a:xfrm>
          <a:prstGeom prst="cloudCallout">
            <a:avLst>
              <a:gd name="adj1" fmla="val 16310"/>
              <a:gd name="adj2" fmla="val 6250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</a:rPr>
              <a:t>Influencer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Sharing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999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37A856-CA7B-4563-AFC6-213304F18EFD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 rotWithShape="1">
          <a:blip r:embed="rId2"/>
          <a:srcRect l="8724" t="12715" r="41112" b="6251"/>
          <a:stretch/>
        </p:blipFill>
        <p:spPr bwMode="auto">
          <a:xfrm>
            <a:off x="1371600" y="609600"/>
            <a:ext cx="6526213" cy="5927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6A90409-5613-4706-AA50-7660B7C62097}" type="slidenum">
              <a:rPr lang="en-US" smtClean="0"/>
              <a:pPr/>
              <a:t>56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22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8" t="8701" r="21983" b="13445"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4413" y="1770063"/>
            <a:ext cx="2020887" cy="839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27663" y="5456238"/>
            <a:ext cx="3573462" cy="10207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095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19A546D-CCBE-4E21-B715-995168995E53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421" t="6686" r="39721" b="7564"/>
          <a:stretch/>
        </p:blipFill>
        <p:spPr>
          <a:xfrm>
            <a:off x="2325320" y="766916"/>
            <a:ext cx="4493359" cy="5177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21749" y="6076029"/>
            <a:ext cx="5100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http://bitly.com/cmnative</a:t>
            </a:r>
          </a:p>
        </p:txBody>
      </p:sp>
    </p:spTree>
    <p:extLst>
      <p:ext uri="{BB962C8B-B14F-4D97-AF65-F5344CB8AC3E}">
        <p14:creationId xmlns:p14="http://schemas.microsoft.com/office/powerpoint/2010/main" val="4688630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903" t="11614" r="21549" b="4717"/>
          <a:stretch/>
        </p:blipFill>
        <p:spPr>
          <a:xfrm>
            <a:off x="14748" y="87261"/>
            <a:ext cx="9172575" cy="7013970"/>
          </a:xfrm>
          <a:prstGeom prst="rect">
            <a:avLst/>
          </a:prstGeom>
        </p:spPr>
      </p:pic>
      <p:sp>
        <p:nvSpPr>
          <p:cNvPr id="931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B1B48AF-15BA-4C81-BAC7-C02F6F2762C2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" name="Oval 3"/>
          <p:cNvSpPr/>
          <p:nvPr/>
        </p:nvSpPr>
        <p:spPr>
          <a:xfrm>
            <a:off x="6185412" y="2970571"/>
            <a:ext cx="3105150" cy="309721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4" t="13785" r="19614" b="14989"/>
          <a:stretch>
            <a:fillRect/>
          </a:stretch>
        </p:blipFill>
        <p:spPr bwMode="auto">
          <a:xfrm>
            <a:off x="4689475" y="1341438"/>
            <a:ext cx="385762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341438"/>
            <a:ext cx="347662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8279" r="65289" b="84496"/>
          <a:stretch>
            <a:fillRect/>
          </a:stretch>
        </p:blipFill>
        <p:spPr bwMode="auto">
          <a:xfrm>
            <a:off x="519113" y="220663"/>
            <a:ext cx="3068637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61025-DDC3-4295-ABF7-069BABD7168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161" t="20457" r="20194" b="22013"/>
          <a:stretch/>
        </p:blipFill>
        <p:spPr>
          <a:xfrm>
            <a:off x="813914" y="1651819"/>
            <a:ext cx="7501294" cy="39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84" t="14116" r="2208" b="4902"/>
          <a:stretch/>
        </p:blipFill>
        <p:spPr>
          <a:xfrm>
            <a:off x="0" y="850900"/>
            <a:ext cx="8990013" cy="49561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89238" y="1752600"/>
            <a:ext cx="4133850" cy="1957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9600" b="1" dirty="0">
                <a:solidFill>
                  <a:schemeClr val="accent6"/>
                </a:solidFill>
                <a:latin typeface="Arial"/>
                <a:cs typeface="Arial"/>
              </a:rPr>
              <a:t>8</a:t>
            </a:r>
            <a:r>
              <a:rPr lang="en-US" sz="9600" b="1" dirty="0" smtClean="0">
                <a:solidFill>
                  <a:schemeClr val="accent6"/>
                </a:solidFill>
                <a:latin typeface="Arial"/>
                <a:cs typeface="Arial"/>
              </a:rPr>
              <a:t>0</a:t>
            </a:r>
            <a:r>
              <a:rPr lang="en-US" sz="9600" b="1" dirty="0">
                <a:solidFill>
                  <a:schemeClr val="accent6"/>
                </a:solidFill>
                <a:latin typeface="Arial"/>
                <a:cs typeface="Arial"/>
              </a:rPr>
              <a:t>%</a:t>
            </a:r>
            <a:endParaRPr lang="en-US" sz="2400" dirty="0">
              <a:solidFill>
                <a:schemeClr val="accent6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n-US" sz="5400" b="1" dirty="0">
              <a:latin typeface="Arial"/>
              <a:cs typeface="Arial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9488294-9E54-4D27-96E3-24A1D4D52316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B426FF-2159-4DD9-B7EF-AD460D3E9063}" type="slidenum">
              <a:rPr lang="en-US" sz="2000" b="1" baseline="-11000" smtClean="0"/>
              <a:pPr/>
              <a:t>62</a:t>
            </a:fld>
            <a:endParaRPr lang="en-US" sz="2000" b="1" baseline="-110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129" y="-857250"/>
            <a:ext cx="15240000" cy="857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05D37B-0A6E-4D46-93D3-7D55574257D0}" type="slidenum">
              <a:rPr lang="en-US" sz="2000" b="1" baseline="-11000" smtClean="0"/>
              <a:pPr/>
              <a:t>63</a:t>
            </a:fld>
            <a:endParaRPr lang="en-US" sz="2000" b="1" baseline="-110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2374" y="-857250"/>
            <a:ext cx="15240000" cy="857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413" y="1321329"/>
            <a:ext cx="7535778" cy="35855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8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8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99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ROI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7E99F03-9EAD-41B6-9938-4D57573DA09F}" type="slidenum">
              <a:rPr lang="en-US" smtClean="0"/>
              <a:pPr/>
              <a:t>64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457200" y="506413"/>
            <a:ext cx="8229600" cy="1143000"/>
          </a:xfrm>
        </p:spPr>
        <p:txBody>
          <a:bodyPr/>
          <a:lstStyle/>
          <a:p>
            <a:r>
              <a:rPr lang="en-US" sz="6000" smtClean="0"/>
              <a:t>Return on Objective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 bwMode="auto">
          <a:xfrm>
            <a:off x="685800" y="2078038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400" smtClean="0"/>
              <a:t>Is the content driving sales?</a:t>
            </a:r>
          </a:p>
          <a:p>
            <a:r>
              <a:rPr lang="en-US" sz="4400" smtClean="0"/>
              <a:t>Is the content saving costs?</a:t>
            </a:r>
          </a:p>
          <a:p>
            <a:r>
              <a:rPr lang="en-US" sz="4400" smtClean="0"/>
              <a:t>Is the content making our customers happier, thus helping with retention?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6921DE1-5BDE-4174-B8D4-FC63D8A9D58B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/>
          </a:extLst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2014 Resolutions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1619" name="Content Placeholder 1"/>
          <p:cNvSpPr>
            <a:spLocks noGrp="1"/>
          </p:cNvSpPr>
          <p:nvPr>
            <p:ph idx="1"/>
          </p:nvPr>
        </p:nvSpPr>
        <p:spPr bwMode="auto">
          <a:xfrm>
            <a:off x="685800" y="1600200"/>
            <a:ext cx="84582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Watch Content 2020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Create a Content Marketing Mission Statement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Create a Subscription Strategy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Leverage </a:t>
            </a:r>
            <a:r>
              <a:rPr lang="en-US" sz="2800" dirty="0" err="1" smtClean="0"/>
              <a:t>SlideShare</a:t>
            </a:r>
            <a:endParaRPr lang="en-US" sz="2800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Start Partnering with Influencers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Use Social Media 4-1-1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Know the Business Objective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Consider Buying a Small Media Company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Answer Your Customers’ Questions Publicly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800" dirty="0" smtClean="0"/>
              <a:t>Tell a Different Story!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z="2800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z="2800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z="2800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z="2800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z="2800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z="2800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917459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ubtitle 4"/>
          <p:cNvSpPr>
            <a:spLocks noGrp="1"/>
          </p:cNvSpPr>
          <p:nvPr>
            <p:ph idx="4294967295"/>
          </p:nvPr>
        </p:nvSpPr>
        <p:spPr bwMode="auto">
          <a:xfrm>
            <a:off x="457200" y="1887538"/>
            <a:ext cx="82296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Pulizzi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joe@contentinstitute.com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rgbClr val="D98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@JoePulizzi on Twitter </a:t>
            </a:r>
            <a:r>
              <a:rPr lang="en-US" sz="240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sz="240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n-US" sz="24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3"/>
          <p:cNvSpPr>
            <a:spLocks noGrp="1"/>
          </p:cNvSpPr>
          <p:nvPr>
            <p:ph type="title" idx="4294967295"/>
          </p:nvPr>
        </p:nvSpPr>
        <p:spPr>
          <a:xfrm>
            <a:off x="457200" y="1398350"/>
            <a:ext cx="8229600" cy="892413"/>
          </a:xfrm>
          <a:extLst>
            <a:ext uri="{FAA26D3D-D897-4be2-8F04-BA451C77F1D7}"/>
          </a:extLst>
        </p:spPr>
        <p:txBody>
          <a:bodyPr lIns="0" tIns="0" rIns="0" bIns="0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lnSpc>
                <a:spcPts val="3850"/>
              </a:lnSpc>
              <a:defRPr/>
            </a:pPr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THANK YOU</a:t>
            </a:r>
            <a:r>
              <a:rPr lang="en-US" sz="5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5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</a:b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5" y="3145658"/>
            <a:ext cx="2208335" cy="326676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42" y="3094038"/>
            <a:ext cx="3318388" cy="33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61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Je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44" y="2778855"/>
            <a:ext cx="2623165" cy="11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4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marketingprofs.com/assets/images/slider/lg/110722-Kuperman-Jell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774"/>
            <a:ext cx="9144000" cy="608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152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7" t="20261" r="33096" b="16666"/>
          <a:stretch>
            <a:fillRect/>
          </a:stretch>
        </p:blipFill>
        <p:spPr bwMode="auto">
          <a:xfrm>
            <a:off x="1765300" y="803275"/>
            <a:ext cx="5834063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5D9F2F0-088E-40D4-902E-DAD883793F44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119&quot;&gt;&lt;property id=&quot;20148&quot; value=&quot;5&quot;/&gt;&lt;property id=&quot;20300&quot; value=&quot;Slide 3&quot;/&gt;&lt;property id=&quot;20307&quot; value=&quot;388&quot;/&gt;&lt;/object&gt;&lt;object type=&quot;3&quot; unique_id=&quot;11121&quot;&gt;&lt;property id=&quot;20148&quot; value=&quot;5&quot;/&gt;&lt;property id=&quot;20300&quot; value=&quot;Slide 5&quot;/&gt;&lt;property id=&quot;20307&quot; value=&quot;390&quot;/&gt;&lt;/object&gt;&lt;object type=&quot;3&quot; unique_id=&quot;46173&quot;&gt;&lt;property id=&quot;20148&quot; value=&quot;5&quot;/&gt;&lt;property id=&quot;20300&quot; value=&quot;Slide 24 - &amp;quot;THE PROBLEM WITH&amp;quot;&quot;/&gt;&lt;property id=&quot;20307&quot; value=&quot;529&quot;/&gt;&lt;/object&gt;&lt;object type=&quot;3&quot; unique_id=&quot;46174&quot;&gt;&lt;property id=&quot;20148&quot; value=&quot;5&quot;/&gt;&lt;property id=&quot;20300&quot; value=&quot;Slide 25&quot;/&gt;&lt;property id=&quot;20307&quot; value=&quot;530&quot;/&gt;&lt;/object&gt;&lt;object type=&quot;3&quot; unique_id=&quot;46175&quot;&gt;&lt;property id=&quot;20148&quot; value=&quot;5&quot;/&gt;&lt;property id=&quot;20300&quot; value=&quot;Slide 26&quot;/&gt;&lt;property id=&quot;20307&quot; value=&quot;531&quot;/&gt;&lt;/object&gt;&lt;object type=&quot;3&quot; unique_id=&quot;46176&quot;&gt;&lt;property id=&quot;20148&quot; value=&quot;5&quot;/&gt;&lt;property id=&quot;20300&quot; value=&quot;Slide 27&quot;/&gt;&lt;property id=&quot;20307&quot; value=&quot;532&quot;/&gt;&lt;/object&gt;&lt;object type=&quot;3&quot; unique_id=&quot;46177&quot;&gt;&lt;property id=&quot;20148&quot; value=&quot;5&quot;/&gt;&lt;property id=&quot;20300&quot; value=&quot;Slide 28&quot;/&gt;&lt;property id=&quot;20307&quot; value=&quot;533&quot;/&gt;&lt;/object&gt;&lt;object type=&quot;3&quot; unique_id=&quot;46179&quot;&gt;&lt;property id=&quot;20148&quot; value=&quot;5&quot;/&gt;&lt;property id=&quot;20300&quot; value=&quot;Slide 29&quot;/&gt;&lt;property id=&quot;20307&quot; value=&quot;535&quot;/&gt;&lt;/object&gt;&lt;object type=&quot;3&quot; unique_id=&quot;46192&quot;&gt;&lt;property id=&quot;20148&quot; value=&quot;5&quot;/&gt;&lt;property id=&quot;20300&quot; value=&quot;Slide 31&quot;/&gt;&lt;property id=&quot;20307&quot; value=&quot;549&quot;/&gt;&lt;/object&gt;&lt;object type=&quot;3&quot; unique_id=&quot;46193&quot;&gt;&lt;property id=&quot;20148&quot; value=&quot;5&quot;/&gt;&lt;property id=&quot;20300&quot; value=&quot;Slide 32&quot;/&gt;&lt;property id=&quot;20307&quot; value=&quot;550&quot;/&gt;&lt;/object&gt;&lt;object type=&quot;3&quot; unique_id=&quot;46194&quot;&gt;&lt;property id=&quot;20148&quot; value=&quot;5&quot;/&gt;&lt;property id=&quot;20300&quot; value=&quot;Slide 33&quot;/&gt;&lt;property id=&quot;20307&quot; value=&quot;551&quot;/&gt;&lt;/object&gt;&lt;object type=&quot;3&quot; unique_id=&quot;46195&quot;&gt;&lt;property id=&quot;20148&quot; value=&quot;5&quot;/&gt;&lt;property id=&quot;20300&quot; value=&quot;Slide 34&quot;/&gt;&lt;property id=&quot;20307&quot; value=&quot;552&quot;/&gt;&lt;/object&gt;&lt;object type=&quot;3&quot; unique_id=&quot;46196&quot;&gt;&lt;property id=&quot;20148&quot; value=&quot;5&quot;/&gt;&lt;property id=&quot;20300&quot; value=&quot;Slide 35&quot;/&gt;&lt;property id=&quot;20307&quot; value=&quot;553&quot;/&gt;&lt;/object&gt;&lt;object type=&quot;3&quot; unique_id=&quot;46197&quot;&gt;&lt;property id=&quot;20148&quot; value=&quot;5&quot;/&gt;&lt;property id=&quot;20300&quot; value=&quot;Slide 36&quot;/&gt;&lt;property id=&quot;20307&quot; value=&quot;554&quot;/&gt;&lt;/object&gt;&lt;object type=&quot;3&quot; unique_id=&quot;51179&quot;&gt;&lt;property id=&quot;20148&quot; value=&quot;5&quot;/&gt;&lt;property id=&quot;20300&quot; value=&quot;Slide 7&quot;/&gt;&lt;property id=&quot;20307&quot; value=&quot;596&quot;/&gt;&lt;/object&gt;&lt;object type=&quot;3&quot; unique_id=&quot;51180&quot;&gt;&lt;property id=&quot;20148&quot; value=&quot;5&quot;/&gt;&lt;property id=&quot;20300&quot; value=&quot;Slide 8&quot;/&gt;&lt;property id=&quot;20307&quot; value=&quot;597&quot;/&gt;&lt;/object&gt;&lt;object type=&quot;3&quot; unique_id=&quot;52297&quot;&gt;&lt;property id=&quot;20148&quot; value=&quot;5&quot;/&gt;&lt;property id=&quot;20300&quot; value=&quot;Slide 11&quot;/&gt;&lt;property id=&quot;20307&quot; value=&quot;605&quot;/&gt;&lt;/object&gt;&lt;object type=&quot;3&quot; unique_id=&quot;52298&quot;&gt;&lt;property id=&quot;20148&quot; value=&quot;5&quot;/&gt;&lt;property id=&quot;20300&quot; value=&quot;Slide 12&quot;/&gt;&lt;property id=&quot;20307&quot; value=&quot;607&quot;/&gt;&lt;/object&gt;&lt;object type=&quot;3&quot; unique_id=&quot;52299&quot;&gt;&lt;property id=&quot;20148&quot; value=&quot;5&quot;/&gt;&lt;property id=&quot;20300&quot; value=&quot;Slide 13&quot;/&gt;&lt;property id=&quot;20307&quot; value=&quot;608&quot;/&gt;&lt;/object&gt;&lt;object type=&quot;3&quot; unique_id=&quot;52300&quot;&gt;&lt;property id=&quot;20148&quot; value=&quot;5&quot;/&gt;&lt;property id=&quot;20300&quot; value=&quot;Slide 14&quot;/&gt;&lt;property id=&quot;20307&quot; value=&quot;609&quot;/&gt;&lt;/object&gt;&lt;object type=&quot;3&quot; unique_id=&quot;52301&quot;&gt;&lt;property id=&quot;20148&quot; value=&quot;5&quot;/&gt;&lt;property id=&quot;20300&quot; value=&quot;Slide 15 - &amp;quot;Red Bull – The Media Co.&amp;quot;&quot;/&gt;&lt;property id=&quot;20307&quot; value=&quot;610&quot;/&gt;&lt;/object&gt;&lt;object type=&quot;3&quot; unique_id=&quot;56947&quot;&gt;&lt;property id=&quot;20148&quot; value=&quot;5&quot;/&gt;&lt;property id=&quot;20300&quot; value=&quot;Slide 17&quot;/&gt;&lt;property id=&quot;20307&quot; value=&quot;612&quot;/&gt;&lt;/object&gt;&lt;object type=&quot;3&quot; unique_id=&quot;56948&quot;&gt;&lt;property id=&quot;20148&quot; value=&quot;5&quot;/&gt;&lt;property id=&quot;20300&quot; value=&quot;Slide 18&quot;/&gt;&lt;property id=&quot;20307&quot; value=&quot;613&quot;/&gt;&lt;/object&gt;&lt;object type=&quot;3&quot; unique_id=&quot;56949&quot;&gt;&lt;property id=&quot;20148&quot; value=&quot;5&quot;/&gt;&lt;property id=&quot;20300&quot; value=&quot;Slide 19&quot;/&gt;&lt;property id=&quot;20307&quot; value=&quot;614&quot;/&gt;&lt;/object&gt;&lt;object type=&quot;3&quot; unique_id=&quot;56950&quot;&gt;&lt;property id=&quot;20148&quot; value=&quot;5&quot;/&gt;&lt;property id=&quot;20300&quot; value=&quot;Slide 20&quot;/&gt;&lt;property id=&quot;20307&quot; value=&quot;615&quot;/&gt;&lt;/object&gt;&lt;object type=&quot;3&quot; unique_id=&quot;56953&quot;&gt;&lt;property id=&quot;20148&quot; value=&quot;5&quot;/&gt;&lt;property id=&quot;20300&quot; value=&quot;Slide 21&quot;/&gt;&lt;property id=&quot;20307&quot; value=&quot;618&quot;/&gt;&lt;/object&gt;&lt;object type=&quot;3&quot; unique_id=&quot;56954&quot;&gt;&lt;property id=&quot;20148&quot; value=&quot;5&quot;/&gt;&lt;property id=&quot;20300&quot; value=&quot;Slide 22&quot;/&gt;&lt;property id=&quot;20307&quot; value=&quot;619&quot;/&gt;&lt;/object&gt;&lt;object type=&quot;3&quot; unique_id=&quot;56955&quot;&gt;&lt;property id=&quot;20148&quot; value=&quot;5&quot;/&gt;&lt;property id=&quot;20300&quot; value=&quot;Slide 23&quot;/&gt;&lt;property id=&quot;20307&quot; value=&quot;620&quot;/&gt;&lt;/object&gt;&lt;object type=&quot;3&quot; unique_id=&quot;56992&quot;&gt;&lt;property id=&quot;20148&quot; value=&quot;5&quot;/&gt;&lt;property id=&quot;20300&quot; value=&quot;Slide 68 - &amp;quot;THE LAST SLIDE!&amp;quot;&quot;/&gt;&lt;property id=&quot;20307&quot; value=&quot;661&quot;/&gt;&lt;/object&gt;&lt;object type=&quot;3&quot; unique_id=&quot;56994&quot;&gt;&lt;property id=&quot;20148&quot; value=&quot;5&quot;/&gt;&lt;property id=&quot;20300&quot; value=&quot;Slide 69 - &amp;quot;THANK YOU&amp;#x0D;&amp;#x0A;&amp;quot;&quot;/&gt;&lt;property id=&quot;20307&quot; value=&quot;663&quot;/&gt;&lt;/object&gt;&lt;object type=&quot;3&quot; unique_id=&quot;59056&quot;&gt;&lt;property id=&quot;20148&quot; value=&quot;5&quot;/&gt;&lt;property id=&quot;20300&quot; value=&quot;Slide 6&quot;/&gt;&lt;property id=&quot;20307&quot; value=&quot;674&quot;/&gt;&lt;/object&gt;&lt;object type=&quot;3&quot; unique_id=&quot;59057&quot;&gt;&lt;property id=&quot;20148&quot; value=&quot;5&quot;/&gt;&lt;property id=&quot;20300&quot; value=&quot;Slide 10&quot;/&gt;&lt;property id=&quot;20307&quot; value=&quot;675&quot;/&gt;&lt;/object&gt;&lt;object type=&quot;3&quot; unique_id=&quot;59180&quot;&gt;&lt;property id=&quot;20148&quot; value=&quot;5&quot;/&gt;&lt;property id=&quot;20300&quot; value=&quot;Slide 1&quot;/&gt;&lt;property id=&quot;20307&quot; value=&quot;683&quot;/&gt;&lt;/object&gt;&lt;object type=&quot;3&quot; unique_id=&quot;65477&quot;&gt;&lt;property id=&quot;20148&quot; value=&quot;5&quot;/&gt;&lt;property id=&quot;20300&quot; value=&quot;Slide 2&quot;/&gt;&lt;property id=&quot;20307&quot; value=&quot;693&quot;/&gt;&lt;/object&gt;&lt;object type=&quot;3&quot; unique_id=&quot;65478&quot;&gt;&lt;property id=&quot;20148&quot; value=&quot;5&quot;/&gt;&lt;property id=&quot;20300&quot; value=&quot;Slide 4&quot;/&gt;&lt;property id=&quot;20307&quot; value=&quot;694&quot;/&gt;&lt;/object&gt;&lt;object type=&quot;3&quot; unique_id=&quot;65479&quot;&gt;&lt;property id=&quot;20148&quot; value=&quot;5&quot;/&gt;&lt;property id=&quot;20300&quot; value=&quot;Slide 9&quot;/&gt;&lt;property id=&quot;20307&quot; value=&quot;695&quot;/&gt;&lt;/object&gt;&lt;object type=&quot;3&quot; unique_id=&quot;65502&quot;&gt;&lt;property id=&quot;20148&quot; value=&quot;5&quot;/&gt;&lt;property id=&quot;20300&quot; value=&quot;Slide 16&quot;/&gt;&lt;property id=&quot;20307&quot; value=&quot;719&quot;/&gt;&lt;/object&gt;&lt;object type=&quot;3&quot; unique_id=&quot;65749&quot;&gt;&lt;property id=&quot;20148&quot; value=&quot;5&quot;/&gt;&lt;property id=&quot;20300&quot; value=&quot;Slide 41 - &amp;quot;Why?&amp;quot;&quot;/&gt;&lt;property id=&quot;20307&quot; value=&quot;722&quot;/&gt;&lt;/object&gt;&lt;object type=&quot;3&quot; unique_id=&quot;65750&quot;&gt;&lt;property id=&quot;20148&quot; value=&quot;5&quot;/&gt;&lt;property id=&quot;20300&quot; value=&quot;Slide 42 - &amp;quot;Why?&amp;quot;&quot;/&gt;&lt;property id=&quot;20307&quot; value=&quot;723&quot;/&gt;&lt;/object&gt;&lt;object type=&quot;3&quot; unique_id=&quot;65751&quot;&gt;&lt;property id=&quot;20148&quot; value=&quot;5&quot;/&gt;&lt;property id=&quot;20300&quot; value=&quot;Slide 43 - &amp;quot;Why?&amp;quot;&quot;/&gt;&lt;property id=&quot;20307&quot; value=&quot;724&quot;/&gt;&lt;/object&gt;&lt;object type=&quot;3&quot; unique_id=&quot;66729&quot;&gt;&lt;property id=&quot;20148&quot; value=&quot;5&quot;/&gt;&lt;property id=&quot;20300&quot; value=&quot;Slide 51&quot;/&gt;&lt;property id=&quot;20307&quot; value=&quot;727&quot;/&gt;&lt;/object&gt;&lt;object type=&quot;3&quot; unique_id=&quot;74262&quot;&gt;&lt;property id=&quot;20148&quot; value=&quot;5&quot;/&gt;&lt;property id=&quot;20300&quot; value=&quot;Slide 30&quot;/&gt;&lt;property id=&quot;20307&quot; value=&quot;741&quot;/&gt;&lt;/object&gt;&lt;object type=&quot;3&quot; unique_id=&quot;74263&quot;&gt;&lt;property id=&quot;20148&quot; value=&quot;5&quot;/&gt;&lt;property id=&quot;20300&quot; value=&quot;Slide 37&quot;/&gt;&lt;property id=&quot;20307&quot; value=&quot;742&quot;/&gt;&lt;/object&gt;&lt;object type=&quot;3&quot; unique_id=&quot;74264&quot;&gt;&lt;property id=&quot;20148&quot; value=&quot;5&quot;/&gt;&lt;property id=&quot;20300&quot; value=&quot;Slide 38&quot;/&gt;&lt;property id=&quot;20307&quot; value=&quot;743&quot;/&gt;&lt;/object&gt;&lt;object type=&quot;3&quot; unique_id=&quot;74265&quot;&gt;&lt;property id=&quot;20148&quot; value=&quot;5&quot;/&gt;&lt;property id=&quot;20300&quot; value=&quot;Slide 39&quot;/&gt;&lt;property id=&quot;20307&quot; value=&quot;744&quot;/&gt;&lt;/object&gt;&lt;object type=&quot;3&quot; unique_id=&quot;74266&quot;&gt;&lt;property id=&quot;20148&quot; value=&quot;5&quot;/&gt;&lt;property id=&quot;20300&quot; value=&quot;Slide 40&quot;/&gt;&lt;property id=&quot;20307&quot; value=&quot;745&quot;/&gt;&lt;/object&gt;&lt;object type=&quot;3&quot; unique_id=&quot;74267&quot;&gt;&lt;property id=&quot;20148&quot; value=&quot;5&quot;/&gt;&lt;property id=&quot;20300&quot; value=&quot;Slide 44&quot;/&gt;&lt;property id=&quot;20307&quot; value=&quot;749&quot;/&gt;&lt;/object&gt;&lt;object type=&quot;3&quot; unique_id=&quot;74268&quot;&gt;&lt;property id=&quot;20148&quot; value=&quot;5&quot;/&gt;&lt;property id=&quot;20300&quot; value=&quot;Slide 45&quot;/&gt;&lt;property id=&quot;20307&quot; value=&quot;746&quot;/&gt;&lt;/object&gt;&lt;object type=&quot;3&quot; unique_id=&quot;74269&quot;&gt;&lt;property id=&quot;20148&quot; value=&quot;5&quot;/&gt;&lt;property id=&quot;20300&quot; value=&quot;Slide 46&quot;/&gt;&lt;property id=&quot;20307&quot; value=&quot;747&quot;/&gt;&lt;/object&gt;&lt;object type=&quot;3&quot; unique_id=&quot;74270&quot;&gt;&lt;property id=&quot;20148&quot; value=&quot;5&quot;/&gt;&lt;property id=&quot;20300&quot; value=&quot;Slide 47&quot;/&gt;&lt;property id=&quot;20307&quot; value=&quot;748&quot;/&gt;&lt;/object&gt;&lt;object type=&quot;3&quot; unique_id=&quot;74271&quot;&gt;&lt;property id=&quot;20148&quot; value=&quot;5&quot;/&gt;&lt;property id=&quot;20300&quot; value=&quot;Slide 48&quot;/&gt;&lt;property id=&quot;20307&quot; value=&quot;751&quot;/&gt;&lt;/object&gt;&lt;object type=&quot;3&quot; unique_id=&quot;74272&quot;&gt;&lt;property id=&quot;20148&quot; value=&quot;5&quot;/&gt;&lt;property id=&quot;20300&quot; value=&quot;Slide 49&quot;/&gt;&lt;property id=&quot;20307&quot; value=&quot;750&quot;/&gt;&lt;/object&gt;&lt;object type=&quot;3&quot; unique_id=&quot;74273&quot;&gt;&lt;property id=&quot;20148&quot; value=&quot;5&quot;/&gt;&lt;property id=&quot;20300&quot; value=&quot;Slide 50&quot;/&gt;&lt;property id=&quot;20307&quot; value=&quot;752&quot;/&gt;&lt;/object&gt;&lt;object type=&quot;3&quot; unique_id=&quot;74274&quot;&gt;&lt;property id=&quot;20148&quot; value=&quot;5&quot;/&gt;&lt;property id=&quot;20300&quot; value=&quot;Slide 52&quot;/&gt;&lt;property id=&quot;20307&quot; value=&quot;768&quot;/&gt;&lt;/object&gt;&lt;object type=&quot;3&quot; unique_id=&quot;74275&quot;&gt;&lt;property id=&quot;20148&quot; value=&quot;5&quot;/&gt;&lt;property id=&quot;20300&quot; value=&quot;Slide 53&quot;/&gt;&lt;property id=&quot;20307&quot; value=&quot;753&quot;/&gt;&lt;/object&gt;&lt;object type=&quot;3&quot; unique_id=&quot;74276&quot;&gt;&lt;property id=&quot;20148&quot; value=&quot;5&quot;/&gt;&lt;property id=&quot;20300&quot; value=&quot;Slide 54&quot;/&gt;&lt;property id=&quot;20307&quot; value=&quot;754&quot;/&gt;&lt;/object&gt;&lt;object type=&quot;3&quot; unique_id=&quot;74277&quot;&gt;&lt;property id=&quot;20148&quot; value=&quot;5&quot;/&gt;&lt;property id=&quot;20300&quot; value=&quot;Slide 55&quot;/&gt;&lt;property id=&quot;20307&quot; value=&quot;755&quot;/&gt;&lt;/object&gt;&lt;object type=&quot;3&quot; unique_id=&quot;74278&quot;&gt;&lt;property id=&quot;20148&quot; value=&quot;5&quot;/&gt;&lt;property id=&quot;20300&quot; value=&quot;Slide 56&quot;/&gt;&lt;property id=&quot;20307&quot; value=&quot;769&quot;/&gt;&lt;/object&gt;&lt;object type=&quot;3&quot; unique_id=&quot;74279&quot;&gt;&lt;property id=&quot;20148&quot; value=&quot;5&quot;/&gt;&lt;property id=&quot;20300&quot; value=&quot;Slide 57&quot;/&gt;&lt;property id=&quot;20307&quot; value=&quot;757&quot;/&gt;&lt;/object&gt;&lt;object type=&quot;3&quot; unique_id=&quot;74280&quot;&gt;&lt;property id=&quot;20148&quot; value=&quot;5&quot;/&gt;&lt;property id=&quot;20300&quot; value=&quot;Slide 58&quot;/&gt;&lt;property id=&quot;20307&quot; value=&quot;758&quot;/&gt;&lt;/object&gt;&lt;object type=&quot;3&quot; unique_id=&quot;74281&quot;&gt;&lt;property id=&quot;20148&quot; value=&quot;5&quot;/&gt;&lt;property id=&quot;20300&quot; value=&quot;Slide 59&quot;/&gt;&lt;property id=&quot;20307&quot; value=&quot;770&quot;/&gt;&lt;/object&gt;&lt;object type=&quot;3&quot; unique_id=&quot;74282&quot;&gt;&lt;property id=&quot;20148&quot; value=&quot;5&quot;/&gt;&lt;property id=&quot;20300&quot; value=&quot;Slide 60&quot;/&gt;&lt;property id=&quot;20307&quot; value=&quot;760&quot;/&gt;&lt;/object&gt;&lt;object type=&quot;3&quot; unique_id=&quot;74283&quot;&gt;&lt;property id=&quot;20148&quot; value=&quot;5&quot;/&gt;&lt;property id=&quot;20300&quot; value=&quot;Slide 61&quot;/&gt;&lt;property id=&quot;20307&quot; value=&quot;761&quot;/&gt;&lt;/object&gt;&lt;object type=&quot;3&quot; unique_id=&quot;74284&quot;&gt;&lt;property id=&quot;20148&quot; value=&quot;5&quot;/&gt;&lt;property id=&quot;20300&quot; value=&quot;Slide 62&quot;/&gt;&lt;property id=&quot;20307&quot; value=&quot;771&quot;/&gt;&lt;/object&gt;&lt;object type=&quot;3&quot; unique_id=&quot;74285&quot;&gt;&lt;property id=&quot;20148&quot; value=&quot;5&quot;/&gt;&lt;property id=&quot;20300&quot; value=&quot;Slide 63&quot;/&gt;&lt;property id=&quot;20307&quot; value=&quot;763&quot;/&gt;&lt;/object&gt;&lt;object type=&quot;3&quot; unique_id=&quot;74286&quot;&gt;&lt;property id=&quot;20148&quot; value=&quot;5&quot;/&gt;&lt;property id=&quot;20300&quot; value=&quot;Slide 64&quot;/&gt;&lt;property id=&quot;20307&quot; value=&quot;772&quot;/&gt;&lt;/object&gt;&lt;object type=&quot;3&quot; unique_id=&quot;74287&quot;&gt;&lt;property id=&quot;20148&quot; value=&quot;5&quot;/&gt;&lt;property id=&quot;20300&quot; value=&quot;Slide 65&quot;/&gt;&lt;property id=&quot;20307&quot; value=&quot;765&quot;/&gt;&lt;/object&gt;&lt;object type=&quot;3&quot; unique_id=&quot;74288&quot;&gt;&lt;property id=&quot;20148&quot; value=&quot;5&quot;/&gt;&lt;property id=&quot;20300&quot; value=&quot;Slide 66&quot;/&gt;&lt;property id=&quot;20307&quot; value=&quot;766&quot;/&gt;&lt;/object&gt;&lt;object type=&quot;3&quot; unique_id=&quot;74289&quot;&gt;&lt;property id=&quot;20148&quot; value=&quot;5&quot;/&gt;&lt;property id=&quot;20300&quot; value=&quot;Slide 67&quot;/&gt;&lt;property id=&quot;20307&quot; value=&quot;76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9387</TotalTime>
  <Words>821</Words>
  <Application>Microsoft Office PowerPoint</Application>
  <PresentationFormat>Overhead</PresentationFormat>
  <Paragraphs>160</Paragraphs>
  <Slides>67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ＭＳ Ｐゴシック</vt:lpstr>
      <vt:lpstr>Arial</vt:lpstr>
      <vt:lpstr>Calibri</vt:lpstr>
      <vt:lpstr>Custom Design</vt:lpstr>
      <vt:lpstr>Office Theme</vt:lpstr>
      <vt:lpstr> Epic Content Marketing Resolutions  @JoePulizzi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Why?</vt:lpstr>
      <vt:lpstr>Why?</vt:lpstr>
      <vt:lpstr>Why?</vt:lpstr>
      <vt:lpstr>PowerPoint Presentation</vt:lpstr>
      <vt:lpstr>Marcus Sheridan CEO, River Pools &amp; Spas</vt:lpstr>
      <vt:lpstr>2007</vt:lpstr>
      <vt:lpstr>2007</vt:lpstr>
      <vt:lpstr>PowerPoint Presentation</vt:lpstr>
      <vt:lpstr>75,000 visits per month</vt:lpstr>
      <vt:lpstr>Yep, David vs. Goliath is Real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Return on Objective</vt:lpstr>
      <vt:lpstr>2014 Resolutions</vt:lpstr>
      <vt:lpstr>THANK YOU </vt:lpstr>
    </vt:vector>
  </TitlesOfParts>
  <Company>Brightcove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Strategy Framework</dc:title>
  <dc:creator>Joe Pulizzi</dc:creator>
  <cp:lastModifiedBy>Andrea Hubbert</cp:lastModifiedBy>
  <cp:revision>361</cp:revision>
  <dcterms:created xsi:type="dcterms:W3CDTF">2011-08-24T01:03:22Z</dcterms:created>
  <dcterms:modified xsi:type="dcterms:W3CDTF">2014-01-10T18:07:26Z</dcterms:modified>
</cp:coreProperties>
</file>